
<file path=[Content_Types].xml><?xml version="1.0" encoding="utf-8"?>
<Types xmlns="http://schemas.openxmlformats.org/package/2006/content-types">
  <Default Extension="bmp" ContentType="image/bmp"/>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120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8" name="Freeform 7"/>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8"/>
          <p:cNvSpPr>
            <a:spLocks noGrp="1"/>
          </p:cNvSpPr>
          <p:nvPr>
            <p:ph type="ctrTitle"/>
          </p:nvPr>
        </p:nvSpPr>
        <p:spPr>
          <a:xfrm>
            <a:off x="429064" y="3337560"/>
            <a:ext cx="6480048" cy="2301240"/>
          </a:xfrm>
        </p:spPr>
        <p:txBody>
          <a:bodyPr rIns="45720" anchor="t"/>
          <a:lstStyle>
            <a:lvl1pPr algn="r">
              <a:defRPr lang="en-US" b="1" cap="all" baseline="0" dirty="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433050" y="1544812"/>
            <a:ext cx="6480048" cy="1752600"/>
          </a:xfrm>
        </p:spPr>
        <p:txBody>
          <a:bodyPr tIns="0" rIns="45720" bIns="0" anchor="b">
            <a:normAutofit/>
          </a:bodyPr>
          <a:lstStyle>
            <a:lvl1pPr marL="0" indent="0" algn="r">
              <a:buNone/>
              <a:defRPr sz="2000">
                <a:solidFill>
                  <a:schemeClr val="tx1"/>
                </a:solidFill>
                <a:effectLst/>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68398028-0DDE-4602-8B3E-E01E366A8B68}" type="datetimeFigureOut">
              <a:rPr lang="en-US" smtClean="0"/>
              <a:t>5/3/2013</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DE720F7D-C383-4391-9779-A4AB729246CC}"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398028-0DDE-4602-8B3E-E01E366A8B68}"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720F7D-C383-4391-9779-A4AB729246C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398028-0DDE-4602-8B3E-E01E366A8B68}"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720F7D-C383-4391-9779-A4AB729246CC}"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68398028-0DDE-4602-8B3E-E01E366A8B68}"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720F7D-C383-4391-9779-A4AB729246C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2">
        <a:schemeClr val="bg2"/>
      </p:bgRef>
    </p:bg>
    <p:spTree>
      <p:nvGrpSpPr>
        <p:cNvPr id="1" name=""/>
        <p:cNvGrpSpPr/>
        <p:nvPr/>
      </p:nvGrpSpPr>
      <p:grpSpPr>
        <a:xfrm>
          <a:off x="0" y="0"/>
          <a:ext cx="0" cy="0"/>
          <a:chOff x="0" y="0"/>
          <a:chExt cx="0" cy="0"/>
        </a:xfrm>
      </p:grpSpPr>
      <p:sp>
        <p:nvSpPr>
          <p:cNvPr id="7" name="Freeform 6"/>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9" name="Freeform 8"/>
          <p:cNvSpPr>
            <a:spLocks/>
          </p:cNvSpPr>
          <p:nvPr/>
        </p:nvSpPr>
        <p:spPr bwMode="auto">
          <a:xfrm>
            <a:off x="6105525" y="0"/>
            <a:ext cx="3038475"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1608" y="1590"/>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2" name="Title 1"/>
          <p:cNvSpPr>
            <a:spLocks noGrp="1"/>
          </p:cNvSpPr>
          <p:nvPr>
            <p:ph type="title"/>
          </p:nvPr>
        </p:nvSpPr>
        <p:spPr>
          <a:xfrm>
            <a:off x="685800" y="3583837"/>
            <a:ext cx="6629400" cy="1826363"/>
          </a:xfrm>
        </p:spPr>
        <p:txBody>
          <a:bodyPr tIns="0" bIns="0" anchor="t"/>
          <a:lstStyle>
            <a:lvl1pPr algn="l">
              <a:buNone/>
              <a:defRPr sz="4200" b="1" cap="none" baseline="0">
                <a:ln w="5000" cmpd="sng">
                  <a:solidFill>
                    <a:schemeClr val="accent1">
                      <a:tint val="80000"/>
                      <a:shade val="99000"/>
                      <a:satMod val="500000"/>
                    </a:schemeClr>
                  </a:solidFill>
                  <a:prstDash val="solid"/>
                </a:ln>
                <a:gradFill>
                  <a:gsLst>
                    <a:gs pos="0">
                      <a:schemeClr val="accent1">
                        <a:tint val="63000"/>
                        <a:satMod val="255000"/>
                      </a:schemeClr>
                    </a:gs>
                    <a:gs pos="9000">
                      <a:schemeClr val="accent1">
                        <a:tint val="63000"/>
                        <a:satMod val="255000"/>
                      </a:schemeClr>
                    </a:gs>
                    <a:gs pos="53000">
                      <a:schemeClr val="accent1">
                        <a:shade val="60000"/>
                        <a:satMod val="100000"/>
                      </a:schemeClr>
                    </a:gs>
                    <a:gs pos="90000">
                      <a:schemeClr val="accent1">
                        <a:tint val="63000"/>
                        <a:satMod val="255000"/>
                      </a:schemeClr>
                    </a:gs>
                    <a:gs pos="100000">
                      <a:schemeClr val="accent1">
                        <a:tint val="63000"/>
                        <a:satMod val="255000"/>
                      </a:schemeClr>
                    </a:gs>
                  </a:gsLst>
                  <a:lin ang="5400000"/>
                </a:gradFill>
                <a:effectLst>
                  <a:outerShdw blurRad="50800" dist="38100" dir="5400000" algn="t" rotWithShape="0">
                    <a:prstClr val="black">
                      <a:alpha val="50000"/>
                    </a:prstClr>
                  </a:out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2485800"/>
            <a:ext cx="6629400" cy="1066688"/>
          </a:xfrm>
        </p:spPr>
        <p:txBody>
          <a:bodyPr lIns="45720" tIns="0" rIns="45720" bIns="0" anchor="b"/>
          <a:lstStyle>
            <a:lvl1pPr marL="0" indent="0" algn="l">
              <a:buNone/>
              <a:defRPr sz="2000">
                <a:solidFill>
                  <a:schemeClr val="tx1"/>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68398028-0DDE-4602-8B3E-E01E366A8B68}"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E720F7D-C383-4391-9779-A4AB729246CC}"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267200" y="1600200"/>
            <a:ext cx="3657600" cy="4525963"/>
          </a:xfrm>
        </p:spPr>
        <p:txBody>
          <a:bodyPr/>
          <a:lstStyle>
            <a:lvl1pPr>
              <a:defRPr sz="2600"/>
            </a:lvl1pPr>
            <a:lvl2pPr>
              <a:defRPr sz="22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398028-0DDE-4602-8B3E-E01E366A8B68}"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720F7D-C383-4391-9779-A4AB729246CC}"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86400"/>
            <a:ext cx="4040188"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5486400"/>
            <a:ext cx="4041775" cy="838200"/>
          </a:xfrm>
        </p:spPr>
        <p:txBody>
          <a:bodyPr anchor="t"/>
          <a:lstStyle>
            <a:lvl1pPr marL="0" indent="0">
              <a:buNone/>
              <a:defRPr sz="2400" b="1">
                <a:solidFill>
                  <a:schemeClr val="accent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516912"/>
            <a:ext cx="4040188"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516912"/>
            <a:ext cx="4041775"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68398028-0DDE-4602-8B3E-E01E366A8B68}" type="datetimeFigureOut">
              <a:rPr lang="en-US" smtClean="0"/>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E720F7D-C383-4391-9779-A4AB729246CC}"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320"/>
            <a:ext cx="7470648" cy="1143000"/>
          </a:xfrm>
        </p:spPr>
        <p:txBody>
          <a:bodyPr anchor="ctr"/>
          <a:lstStyle>
            <a:lvl1pPr algn="l">
              <a:defRPr sz="4600"/>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68398028-0DDE-4602-8B3E-E01E366A8B68}" type="datetimeFigureOut">
              <a:rPr lang="en-US" smtClean="0"/>
              <a:t>5/3/2013</a:t>
            </a:fld>
            <a:endParaRPr lang="en-US"/>
          </a:p>
        </p:txBody>
      </p:sp>
      <p:sp>
        <p:nvSpPr>
          <p:cNvPr id="8" name="Slide Number Placeholder 7"/>
          <p:cNvSpPr>
            <a:spLocks noGrp="1"/>
          </p:cNvSpPr>
          <p:nvPr>
            <p:ph type="sldNum" sz="quarter" idx="11"/>
          </p:nvPr>
        </p:nvSpPr>
        <p:spPr/>
        <p:txBody>
          <a:bodyPr/>
          <a:lstStyle/>
          <a:p>
            <a:fld id="{DE720F7D-C383-4391-9779-A4AB729246CC}" type="slidenum">
              <a:rPr lang="en-US" smtClean="0"/>
              <a:t>‹#›</a:t>
            </a:fld>
            <a:endParaRPr lang="en-US"/>
          </a:p>
        </p:txBody>
      </p:sp>
      <p:sp>
        <p:nvSpPr>
          <p:cNvPr id="9" name="Footer Placeholder 8"/>
          <p:cNvSpPr>
            <a:spLocks noGrp="1"/>
          </p:cNvSpPr>
          <p:nvPr>
            <p:ph type="ftr" sz="quarter" idx="12"/>
          </p:nvPr>
        </p:nvSpPr>
        <p:spPr/>
        <p:txBody>
          <a:bodyPr/>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8398028-0DDE-4602-8B3E-E01E366A8B68}" type="datetimeFigureOut">
              <a:rPr lang="en-US" smtClean="0"/>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E720F7D-C383-4391-9779-A4AB729246C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1185528"/>
            <a:ext cx="3200400" cy="730250"/>
          </a:xfrm>
        </p:spPr>
        <p:txBody>
          <a:bodyPr tIns="0" bIns="0" anchor="t"/>
          <a:lstStyle>
            <a:lvl1pPr algn="l">
              <a:buNone/>
              <a:defRPr sz="1800" b="1">
                <a:solidFill>
                  <a:schemeClr val="accent1"/>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214424"/>
            <a:ext cx="2743200" cy="914400"/>
          </a:xfrm>
        </p:spPr>
        <p:txBody>
          <a:bodyPr lIns="45720" tIns="0" rIns="45720" bIns="0" anchor="b"/>
          <a:lstStyle>
            <a:lvl1pPr marL="0" indent="0" algn="l">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457200" y="1981200"/>
            <a:ext cx="7086600" cy="3810000"/>
          </a:xfrm>
        </p:spPr>
        <p:txBody>
          <a:bodyPr/>
          <a:lstStyle>
            <a:lvl1pPr>
              <a:defRPr sz="2800"/>
            </a:lvl1pPr>
            <a:lvl2pPr>
              <a:defRPr sz="2400"/>
            </a:lvl2pPr>
            <a:lvl3pPr>
              <a:defRPr sz="2200"/>
            </a:lvl3pPr>
            <a:lvl4pPr>
              <a:defRPr sz="2000"/>
            </a:lvl4pPr>
            <a:lvl5pPr>
              <a:defRPr sz="20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68398028-0DDE-4602-8B3E-E01E366A8B68}"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156448" y="6422064"/>
            <a:ext cx="762000" cy="365125"/>
          </a:xfrm>
        </p:spPr>
        <p:txBody>
          <a:bodyPr/>
          <a:lstStyle/>
          <a:p>
            <a:fld id="{DE720F7D-C383-4391-9779-A4AB729246CC}"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556732" y="1705709"/>
            <a:ext cx="3053868" cy="1253808"/>
          </a:xfrm>
        </p:spPr>
        <p:txBody>
          <a:bodyPr anchor="b"/>
          <a:lstStyle>
            <a:lvl1pPr algn="l">
              <a:buNone/>
              <a:defRPr sz="2200" b="1">
                <a:solidFill>
                  <a:schemeClr val="accent1"/>
                </a:solidFill>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065628" y="1019907"/>
            <a:ext cx="4114800" cy="4114800"/>
          </a:xfrm>
          <a:prstGeom prst="ellipse">
            <a:avLst/>
          </a:prstGeom>
          <a:solidFill>
            <a:schemeClr val="bg2">
              <a:shade val="50000"/>
            </a:schemeClr>
          </a:solidFill>
          <a:ln w="50800" cap="flat">
            <a:solidFill>
              <a:schemeClr val="bg2"/>
            </a:solidFill>
            <a:miter lim="800000"/>
          </a:ln>
          <a:effectLst>
            <a:outerShdw blurRad="152000" dist="345000" dir="5400000" sx="-80000" sy="-18000" rotWithShape="0">
              <a:srgbClr val="000000">
                <a:alpha val="25000"/>
              </a:srgbClr>
            </a:outerShdw>
          </a:effectLst>
          <a:scene3d>
            <a:camera prst="orthographicFront"/>
            <a:lightRig rig="contrasting" dir="t">
              <a:rot lat="0" lon="0" rev="2400000"/>
            </a:lightRig>
          </a:scene3d>
          <a:sp3d contourW="7620">
            <a:bevelT w="63500" h="63500"/>
            <a:contourClr>
              <a:schemeClr val="bg2">
                <a:shade val="50000"/>
              </a:schemeClr>
            </a:contourClr>
          </a:sp3d>
        </p:spPr>
        <p:txBody>
          <a:bodyPr/>
          <a:lstStyle>
            <a:lvl1pPr marL="0" indent="0">
              <a:buNone/>
              <a:defRPr sz="3200"/>
            </a:lvl1pPr>
          </a:lstStyle>
          <a:p>
            <a:r>
              <a:rPr kumimoji="0" lang="en-US" smtClean="0"/>
              <a:t>Click icon to add picture</a:t>
            </a:r>
            <a:endParaRPr kumimoji="0" lang="en-US" dirty="0"/>
          </a:p>
        </p:txBody>
      </p:sp>
      <p:sp>
        <p:nvSpPr>
          <p:cNvPr id="4" name="Text Placeholder 3"/>
          <p:cNvSpPr>
            <a:spLocks noGrp="1"/>
          </p:cNvSpPr>
          <p:nvPr>
            <p:ph type="body" sz="half" idx="2"/>
          </p:nvPr>
        </p:nvSpPr>
        <p:spPr>
          <a:xfrm>
            <a:off x="5556734" y="2998765"/>
            <a:ext cx="3053866" cy="2663482"/>
          </a:xfrm>
        </p:spPr>
        <p:txBody>
          <a:bodyPr lIns="45720" rIns="45720"/>
          <a:lstStyle>
            <a:lvl1pPr marL="0" indent="0">
              <a:buFontTx/>
              <a:buNone/>
              <a:defRPr sz="12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a:xfrm>
            <a:off x="457200" y="6422064"/>
            <a:ext cx="2133600" cy="365125"/>
          </a:xfrm>
        </p:spPr>
        <p:txBody>
          <a:bodyPr/>
          <a:lstStyle/>
          <a:p>
            <a:fld id="{68398028-0DDE-4602-8B3E-E01E366A8B68}"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E720F7D-C383-4391-9779-A4AB729246CC}"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12" name="Freeform 11"/>
          <p:cNvSpPr>
            <a:spLocks/>
          </p:cNvSpPr>
          <p:nvPr/>
        </p:nvSpPr>
        <p:spPr bwMode="auto">
          <a:xfrm>
            <a:off x="0" y="4752126"/>
            <a:ext cx="9144000" cy="2112962"/>
          </a:xfrm>
          <a:custGeom>
            <a:avLst>
              <a:gd name="A1" fmla="val 0"/>
              <a:gd name="A2" fmla="val 0"/>
              <a:gd name="A3" fmla="val 0"/>
              <a:gd name="A4" fmla="val 0"/>
              <a:gd name="A5" fmla="val 0"/>
              <a:gd name="A6" fmla="val 0"/>
              <a:gd name="A7" fmla="val 0"/>
              <a:gd name="A8" fmla="val 0"/>
            </a:avLst>
            <a:gdLst/>
            <a:ahLst/>
            <a:cxnLst>
              <a:cxn ang="0">
                <a:pos x="0" y="1066"/>
              </a:cxn>
              <a:cxn ang="0">
                <a:pos x="0" y="1331"/>
              </a:cxn>
              <a:cxn ang="0">
                <a:pos x="5760" y="1331"/>
              </a:cxn>
              <a:cxn ang="0">
                <a:pos x="5760" y="0"/>
              </a:cxn>
              <a:cxn ang="0">
                <a:pos x="0" y="1066"/>
              </a:cxn>
            </a:cxnLst>
            <a:rect l="0" t="0" r="0" b="0"/>
            <a:pathLst>
              <a:path w="5760" h="1331">
                <a:moveTo>
                  <a:pt x="0" y="1066"/>
                </a:moveTo>
                <a:lnTo>
                  <a:pt x="0" y="1331"/>
                </a:lnTo>
                <a:lnTo>
                  <a:pt x="5760" y="1331"/>
                </a:lnTo>
                <a:lnTo>
                  <a:pt x="5760" y="0"/>
                </a:lnTo>
                <a:cubicBezTo>
                  <a:pt x="3220" y="1206"/>
                  <a:pt x="2250" y="1146"/>
                  <a:pt x="0" y="1066"/>
                </a:cubicBezTo>
                <a:close/>
              </a:path>
            </a:pathLst>
          </a:custGeom>
          <a:solidFill>
            <a:schemeClr val="bg1">
              <a:tint val="80000"/>
              <a:satMod val="200000"/>
              <a:alpha val="45000"/>
            </a:schemeClr>
          </a:solidFill>
          <a:ln w="9525" cap="flat" cmpd="sng" algn="ctr">
            <a:noFill/>
            <a:prstDash val="solid"/>
            <a:round/>
            <a:headEnd type="none" w="med" len="med"/>
            <a:tailEnd type="none" w="med" len="med"/>
          </a:ln>
          <a:effectLst>
            <a:outerShdw blurRad="50800" dist="44450" dir="16200000" algn="ctr" rotWithShape="0">
              <a:prstClr val="black">
                <a:alpha val="35000"/>
              </a:prstClr>
            </a:outerShdw>
          </a:effectLst>
        </p:spPr>
        <p:txBody>
          <a:bodyPr vert="horz" wrap="square" lIns="91440" tIns="45720" rIns="91440" bIns="45720" anchor="t" compatLnSpc="1"/>
          <a:lstStyle/>
          <a:p>
            <a:endParaRPr kumimoji="0" lang="en-US"/>
          </a:p>
        </p:txBody>
      </p:sp>
      <p:sp>
        <p:nvSpPr>
          <p:cNvPr id="16" name="Freeform 15"/>
          <p:cNvSpPr>
            <a:spLocks/>
          </p:cNvSpPr>
          <p:nvPr/>
        </p:nvSpPr>
        <p:spPr bwMode="auto">
          <a:xfrm>
            <a:off x="7315200" y="0"/>
            <a:ext cx="1828800" cy="6858000"/>
          </a:xfrm>
          <a:custGeom>
            <a:avLst/>
            <a:gdLst>
              <a:gd name="connsiteX0" fmla="*/ 1914 w 1914"/>
              <a:gd name="connsiteY0" fmla="*/ 9 h 4329"/>
              <a:gd name="connsiteX1" fmla="*/ 1914 w 1914"/>
              <a:gd name="connsiteY1" fmla="*/ 4329 h 4329"/>
              <a:gd name="connsiteX2" fmla="*/ 204 w 1914"/>
              <a:gd name="connsiteY2" fmla="*/ 4327 h 4329"/>
              <a:gd name="connsiteX3" fmla="*/ 0 w 1914"/>
              <a:gd name="connsiteY3" fmla="*/ 0 h 4329"/>
              <a:gd name="connsiteX4" fmla="*/ 1914 w 1914"/>
              <a:gd name="connsiteY4" fmla="*/ 9 h 4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4" h="4329">
                <a:moveTo>
                  <a:pt x="1914" y="9"/>
                </a:moveTo>
                <a:lnTo>
                  <a:pt x="1914" y="4329"/>
                </a:lnTo>
                <a:lnTo>
                  <a:pt x="204" y="4327"/>
                </a:lnTo>
                <a:cubicBezTo>
                  <a:pt x="1288" y="3574"/>
                  <a:pt x="2082" y="1734"/>
                  <a:pt x="0" y="0"/>
                </a:cubicBezTo>
                <a:lnTo>
                  <a:pt x="1914" y="9"/>
                </a:lnTo>
                <a:close/>
              </a:path>
            </a:pathLst>
          </a:custGeom>
          <a:solidFill>
            <a:schemeClr val="bg1">
              <a:tint val="90000"/>
              <a:satMod val="350000"/>
              <a:alpha val="40000"/>
            </a:schemeClr>
          </a:solidFill>
          <a:ln w="9525" cap="flat" cmpd="sng" algn="ctr">
            <a:noFill/>
            <a:prstDash val="solid"/>
            <a:round/>
            <a:headEnd type="none" w="med" len="med"/>
            <a:tailEnd type="none" w="med" len="med"/>
          </a:ln>
          <a:effectLst>
            <a:outerShdw blurRad="50800" dist="50800" dir="10800000" algn="ctr" rotWithShape="0">
              <a:prstClr val="black">
                <a:alpha val="45000"/>
              </a:prstClr>
            </a:outerShdw>
          </a:effectLst>
        </p:spPr>
        <p:txBody>
          <a:bodyPr vert="horz" wrap="square" lIns="91440" tIns="45720" rIns="91440" bIns="45720" anchor="t" compatLnSpc="1"/>
          <a:lstStyle/>
          <a:p>
            <a:endParaRPr kumimoji="0" lang="en-US"/>
          </a:p>
        </p:txBody>
      </p:sp>
      <p:sp>
        <p:nvSpPr>
          <p:cNvPr id="9" name="Title Placeholder 8"/>
          <p:cNvSpPr>
            <a:spLocks noGrp="1"/>
          </p:cNvSpPr>
          <p:nvPr>
            <p:ph type="title"/>
          </p:nvPr>
        </p:nvSpPr>
        <p:spPr>
          <a:xfrm>
            <a:off x="457200" y="274638"/>
            <a:ext cx="7467600" cy="1143000"/>
          </a:xfrm>
          <a:prstGeom prst="rect">
            <a:avLst/>
          </a:prstGeom>
        </p:spPr>
        <p:txBody>
          <a:bodyPr vert="horz" lIns="45720" rIns="45720" anchor="ctr">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600200"/>
            <a:ext cx="7467600"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422064"/>
            <a:ext cx="2133600" cy="365125"/>
          </a:xfrm>
          <a:prstGeom prst="rect">
            <a:avLst/>
          </a:prstGeom>
        </p:spPr>
        <p:txBody>
          <a:bodyPr vert="horz" bIns="0" anchor="b"/>
          <a:lstStyle>
            <a:lvl1pPr algn="l" eaLnBrk="1" latinLnBrk="0" hangingPunct="1">
              <a:defRPr kumimoji="0" sz="1000">
                <a:solidFill>
                  <a:schemeClr val="tx2">
                    <a:shade val="50000"/>
                  </a:schemeClr>
                </a:solidFill>
              </a:defRPr>
            </a:lvl1pPr>
          </a:lstStyle>
          <a:p>
            <a:fld id="{68398028-0DDE-4602-8B3E-E01E366A8B68}" type="datetimeFigureOut">
              <a:rPr lang="en-US" smtClean="0"/>
              <a:t>5/3/2013</a:t>
            </a:fld>
            <a:endParaRPr lang="en-US"/>
          </a:p>
        </p:txBody>
      </p:sp>
      <p:sp>
        <p:nvSpPr>
          <p:cNvPr id="22" name="Footer Placeholder 21"/>
          <p:cNvSpPr>
            <a:spLocks noGrp="1"/>
          </p:cNvSpPr>
          <p:nvPr>
            <p:ph type="ftr" sz="quarter" idx="3"/>
          </p:nvPr>
        </p:nvSpPr>
        <p:spPr>
          <a:xfrm>
            <a:off x="3124200" y="6422064"/>
            <a:ext cx="2895600" cy="365125"/>
          </a:xfrm>
          <a:prstGeom prst="rect">
            <a:avLst/>
          </a:prstGeom>
        </p:spPr>
        <p:txBody>
          <a:bodyPr vert="horz" lIns="0" rIns="0" bIns="0" anchor="b"/>
          <a:lstStyle>
            <a:lvl1pPr algn="ctr" eaLnBrk="1" latinLnBrk="0" hangingPunct="1">
              <a:defRPr kumimoji="0" sz="1000">
                <a:solidFill>
                  <a:schemeClr val="tx2">
                    <a:shade val="50000"/>
                  </a:schemeClr>
                </a:solidFill>
              </a:defRPr>
            </a:lvl1pPr>
          </a:lstStyle>
          <a:p>
            <a:endParaRPr lang="en-US"/>
          </a:p>
        </p:txBody>
      </p:sp>
      <p:sp>
        <p:nvSpPr>
          <p:cNvPr id="18" name="Slide Number Placeholder 17"/>
          <p:cNvSpPr>
            <a:spLocks noGrp="1"/>
          </p:cNvSpPr>
          <p:nvPr>
            <p:ph type="sldNum" sz="quarter" idx="4"/>
          </p:nvPr>
        </p:nvSpPr>
        <p:spPr>
          <a:xfrm>
            <a:off x="8153400" y="6422064"/>
            <a:ext cx="762000" cy="365125"/>
          </a:xfrm>
          <a:prstGeom prst="rect">
            <a:avLst/>
          </a:prstGeom>
        </p:spPr>
        <p:txBody>
          <a:bodyPr vert="horz" lIns="0" tIns="0" rIns="0" bIns="0" anchor="b"/>
          <a:lstStyle>
            <a:lvl1pPr algn="r" eaLnBrk="1" latinLnBrk="0" hangingPunct="1">
              <a:defRPr kumimoji="0" sz="1000">
                <a:solidFill>
                  <a:schemeClr val="tx2">
                    <a:shade val="50000"/>
                  </a:schemeClr>
                </a:solidFill>
              </a:defRPr>
            </a:lvl1pPr>
          </a:lstStyle>
          <a:p>
            <a:fld id="{DE720F7D-C383-4391-9779-A4AB729246CC}"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600" kern="1200">
          <a:solidFill>
            <a:schemeClr val="tx1"/>
          </a:solidFill>
          <a:latin typeface="+mj-lt"/>
          <a:ea typeface="+mj-ea"/>
          <a:cs typeface="+mj-cs"/>
        </a:defRPr>
      </a:lvl1pPr>
    </p:titleStyle>
    <p:bodyStyle>
      <a:lvl1pPr marL="420624"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722376" indent="-274320" algn="l" rtl="0" eaLnBrk="1" latinLnBrk="0" hangingPunct="1">
        <a:spcBef>
          <a:spcPct val="20000"/>
        </a:spcBef>
        <a:buClr>
          <a:schemeClr val="accent1"/>
        </a:buClr>
        <a:buSzPct val="90000"/>
        <a:buFont typeface="Wingdings 2"/>
        <a:buChar char=""/>
        <a:defRPr kumimoji="0" sz="2600" kern="1200">
          <a:solidFill>
            <a:schemeClr val="tx1"/>
          </a:solidFill>
          <a:latin typeface="+mn-lt"/>
          <a:ea typeface="+mn-ea"/>
          <a:cs typeface="+mn-cs"/>
        </a:defRPr>
      </a:lvl2pPr>
      <a:lvl3pPr marL="1005840" indent="-256032" algn="l" rtl="0" eaLnBrk="1" latinLnBrk="0" hangingPunct="1">
        <a:spcBef>
          <a:spcPct val="20000"/>
        </a:spcBef>
        <a:buClr>
          <a:schemeClr val="accent2"/>
        </a:buClr>
        <a:buSzPct val="85000"/>
        <a:buFont typeface="Arial"/>
        <a:buChar char="○"/>
        <a:defRPr kumimoji="0" sz="2400" kern="1200">
          <a:solidFill>
            <a:schemeClr val="tx1"/>
          </a:solidFill>
          <a:latin typeface="+mn-lt"/>
          <a:ea typeface="+mn-ea"/>
          <a:cs typeface="+mn-cs"/>
        </a:defRPr>
      </a:lvl3pPr>
      <a:lvl4pPr marL="1280160" indent="-237744" algn="l" rtl="0" eaLnBrk="1" latinLnBrk="0" hangingPunct="1">
        <a:spcBef>
          <a:spcPct val="20000"/>
        </a:spcBef>
        <a:buClr>
          <a:schemeClr val="accent3"/>
        </a:buClr>
        <a:buSzPct val="90000"/>
        <a:buFont typeface="Wingdings 2"/>
        <a:buChar char=""/>
        <a:defRPr kumimoji="0" sz="2000" kern="1200">
          <a:solidFill>
            <a:schemeClr val="tx1"/>
          </a:solidFill>
          <a:latin typeface="+mn-lt"/>
          <a:ea typeface="+mn-ea"/>
          <a:cs typeface="+mn-cs"/>
        </a:defRPr>
      </a:lvl4pPr>
      <a:lvl5pPr marL="1490472" indent="-182880" algn="l" rtl="0" eaLnBrk="1" latinLnBrk="0" hangingPunct="1">
        <a:spcBef>
          <a:spcPct val="20000"/>
        </a:spcBef>
        <a:buClr>
          <a:schemeClr val="accent4"/>
        </a:buClr>
        <a:buSzPct val="100000"/>
        <a:buFont typeface="Arial"/>
        <a:buChar char="-"/>
        <a:defRPr kumimoji="0" sz="2000" kern="1200">
          <a:solidFill>
            <a:schemeClr val="tx1"/>
          </a:solidFill>
          <a:latin typeface="+mn-lt"/>
          <a:ea typeface="+mn-ea"/>
          <a:cs typeface="+mn-cs"/>
        </a:defRPr>
      </a:lvl5pPr>
      <a:lvl6pPr marL="1700784" indent="-182880" algn="l" rtl="0" eaLnBrk="1" latinLnBrk="0" hangingPunct="1">
        <a:spcBef>
          <a:spcPct val="20000"/>
        </a:spcBef>
        <a:buClr>
          <a:schemeClr val="accent5"/>
        </a:buClr>
        <a:buFont typeface="Arial"/>
        <a:buChar char="-"/>
        <a:defRPr kumimoji="0" sz="2000" kern="1200" baseline="0">
          <a:solidFill>
            <a:schemeClr val="tx1"/>
          </a:solidFill>
          <a:latin typeface="+mn-lt"/>
          <a:ea typeface="+mn-ea"/>
          <a:cs typeface="+mn-cs"/>
        </a:defRPr>
      </a:lvl6pPr>
      <a:lvl7pPr marL="1920240" indent="-182880" algn="l" rtl="0" eaLnBrk="1" latinLnBrk="0" hangingPunct="1">
        <a:spcBef>
          <a:spcPct val="20000"/>
        </a:spcBef>
        <a:buClr>
          <a:schemeClr val="accent6"/>
        </a:buClr>
        <a:buSzPct val="100000"/>
        <a:buFont typeface="Arial"/>
        <a:buChar char="•"/>
        <a:defRPr kumimoji="0" sz="1800" kern="1200" baseline="0">
          <a:solidFill>
            <a:schemeClr val="tx1"/>
          </a:solidFill>
          <a:latin typeface="+mn-lt"/>
          <a:ea typeface="+mn-ea"/>
          <a:cs typeface="+mn-cs"/>
        </a:defRPr>
      </a:lvl7pPr>
      <a:lvl8pPr marL="2139696"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8pPr>
      <a:lvl9pPr marL="2331720" indent="-182880" algn="l" rtl="0" eaLnBrk="1" latinLnBrk="0" hangingPunct="1">
        <a:spcBef>
          <a:spcPct val="20000"/>
        </a:spcBef>
        <a:buClr>
          <a:schemeClr val="accent6"/>
        </a:buClr>
        <a:buFont typeface="Arial"/>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bmp"/><Relationship Id="rId2" Type="http://schemas.openxmlformats.org/officeDocument/2006/relationships/hyperlink" Target="http://www.pbcgov.com/dem/hazards/tornados.ht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hyperlink" Target="https://www2.ucar.edu/atmosnews/opinion/7547/summertime-and-twisters-are-missin"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spc.noaa.gov/faq/tornado/damage$.htm"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slideLayout" Target="../slideLayouts/slideLayout2.xml"/><Relationship Id="rId5" Type="http://schemas.openxmlformats.org/officeDocument/2006/relationships/image" Target="../media/image8.jp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09600" y="1676400"/>
            <a:ext cx="7772400" cy="1695450"/>
          </a:xfrm>
        </p:spPr>
        <p:txBody>
          <a:bodyPr/>
          <a:lstStyle/>
          <a:p>
            <a:r>
              <a:rPr lang="en-US" dirty="0" smtClean="0"/>
              <a:t>Tornadoes: a violent vortex</a:t>
            </a:r>
            <a:endParaRPr lang="en-US" dirty="0"/>
          </a:p>
        </p:txBody>
      </p:sp>
      <p:sp>
        <p:nvSpPr>
          <p:cNvPr id="3" name="Subtitle 2"/>
          <p:cNvSpPr>
            <a:spLocks noGrp="1"/>
          </p:cNvSpPr>
          <p:nvPr>
            <p:ph type="subTitle" idx="1"/>
          </p:nvPr>
        </p:nvSpPr>
        <p:spPr>
          <a:xfrm>
            <a:off x="1143000" y="3505200"/>
            <a:ext cx="6400800" cy="1752600"/>
          </a:xfrm>
        </p:spPr>
        <p:txBody>
          <a:bodyPr/>
          <a:lstStyle/>
          <a:p>
            <a:r>
              <a:rPr lang="en-US" dirty="0" smtClean="0"/>
              <a:t>By: Megan Blevins</a:t>
            </a:r>
          </a:p>
          <a:p>
            <a:r>
              <a:rPr lang="en-US" dirty="0" smtClean="0"/>
              <a:t>Science</a:t>
            </a:r>
          </a:p>
          <a:p>
            <a:r>
              <a:rPr lang="en-US" dirty="0" smtClean="0"/>
              <a:t>Shepard </a:t>
            </a:r>
            <a:endParaRPr lang="en-US" dirty="0"/>
          </a:p>
        </p:txBody>
      </p:sp>
    </p:spTree>
    <p:extLst>
      <p:ext uri="{BB962C8B-B14F-4D97-AF65-F5344CB8AC3E}">
        <p14:creationId xmlns:p14="http://schemas.microsoft.com/office/powerpoint/2010/main" val="41825909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a:t>
            </a:r>
            <a:r>
              <a:rPr lang="en-US" dirty="0"/>
              <a:t>A</a:t>
            </a:r>
            <a:r>
              <a:rPr lang="en-US" dirty="0" smtClean="0"/>
              <a:t>re Tornadoes?</a:t>
            </a:r>
            <a:endParaRPr lang="en-US" dirty="0"/>
          </a:p>
        </p:txBody>
      </p:sp>
      <p:sp>
        <p:nvSpPr>
          <p:cNvPr id="3" name="Content Placeholder 2"/>
          <p:cNvSpPr>
            <a:spLocks noGrp="1"/>
          </p:cNvSpPr>
          <p:nvPr>
            <p:ph idx="1"/>
          </p:nvPr>
        </p:nvSpPr>
        <p:spPr>
          <a:xfrm>
            <a:off x="381000" y="1524000"/>
            <a:ext cx="8229600" cy="4525963"/>
          </a:xfrm>
        </p:spPr>
        <p:txBody>
          <a:bodyPr>
            <a:normAutofit fontScale="92500" lnSpcReduction="10000"/>
          </a:bodyPr>
          <a:lstStyle/>
          <a:p>
            <a:pPr algn="ctr"/>
            <a:r>
              <a:rPr lang="en-US" dirty="0" smtClean="0"/>
              <a:t>A violent column of air extending from a thunderstorm to the ground</a:t>
            </a:r>
          </a:p>
          <a:p>
            <a:pPr algn="ctr"/>
            <a:r>
              <a:rPr lang="en-US" dirty="0" smtClean="0"/>
              <a:t>Rotating winds</a:t>
            </a:r>
          </a:p>
          <a:p>
            <a:pPr algn="ctr"/>
            <a:r>
              <a:rPr lang="en-US" dirty="0" smtClean="0"/>
              <a:t>Appearance of a funnel shaped cloud</a:t>
            </a:r>
          </a:p>
          <a:p>
            <a:pPr algn="ctr"/>
            <a:endParaRPr lang="en-US" dirty="0"/>
          </a:p>
          <a:p>
            <a:pPr algn="ctr"/>
            <a:endParaRPr lang="en-US" dirty="0" smtClean="0"/>
          </a:p>
          <a:p>
            <a:pPr marL="0" indent="0" algn="ctr">
              <a:buNone/>
            </a:pPr>
            <a:endParaRPr lang="en-US" dirty="0"/>
          </a:p>
          <a:p>
            <a:pPr marL="0" indent="0">
              <a:buNone/>
            </a:pPr>
            <a:endParaRPr lang="en-US" sz="2400" dirty="0" smtClean="0"/>
          </a:p>
          <a:p>
            <a:pPr marL="0" indent="0">
              <a:buNone/>
            </a:pPr>
            <a:r>
              <a:rPr lang="en-US" sz="1900" dirty="0" smtClean="0"/>
              <a:t>Weather Wiz kids, http:/ www.weatherwizkis.com/weather-tornado.html, ©2010, </a:t>
            </a:r>
            <a:r>
              <a:rPr lang="en-US" sz="1900" dirty="0" err="1" smtClean="0"/>
              <a:t>Cyrstal</a:t>
            </a:r>
            <a:r>
              <a:rPr lang="en-US" sz="1900" dirty="0" smtClean="0"/>
              <a:t> </a:t>
            </a:r>
            <a:endParaRPr lang="en-US" sz="1900" dirty="0" smtClean="0"/>
          </a:p>
          <a:p>
            <a:pPr marL="0" indent="0">
              <a:buNone/>
            </a:pPr>
            <a:r>
              <a:rPr lang="en-US" sz="1900" dirty="0" err="1" smtClean="0"/>
              <a:t>Torandoes</a:t>
            </a:r>
            <a:r>
              <a:rPr lang="en-US" sz="1900" dirty="0"/>
              <a:t>, </a:t>
            </a:r>
            <a:r>
              <a:rPr lang="en-US" sz="1900" dirty="0">
                <a:hlinkClick r:id="rId2"/>
              </a:rPr>
              <a:t>http://</a:t>
            </a:r>
            <a:r>
              <a:rPr lang="en-US" sz="1900" dirty="0" smtClean="0">
                <a:hlinkClick r:id="rId2"/>
              </a:rPr>
              <a:t>www.pbcgov.com/dem/hazards/tornados.htm</a:t>
            </a:r>
            <a:r>
              <a:rPr lang="en-US" sz="1900" dirty="0" smtClean="0"/>
              <a:t>, © 2013</a:t>
            </a:r>
            <a:endParaRPr lang="en-US" sz="1900"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81400" y="3404553"/>
            <a:ext cx="2209800" cy="1655217"/>
          </a:xfrm>
          <a:prstGeom prst="rect">
            <a:avLst/>
          </a:prstGeom>
        </p:spPr>
      </p:pic>
    </p:spTree>
    <p:extLst>
      <p:ext uri="{BB962C8B-B14F-4D97-AF65-F5344CB8AC3E}">
        <p14:creationId xmlns:p14="http://schemas.microsoft.com/office/powerpoint/2010/main" val="399792846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Conditions Cause Tornadoes?</a:t>
            </a:r>
            <a:endParaRPr lang="en-US" dirty="0"/>
          </a:p>
        </p:txBody>
      </p:sp>
      <p:sp>
        <p:nvSpPr>
          <p:cNvPr id="3" name="Content Placeholder 2"/>
          <p:cNvSpPr>
            <a:spLocks noGrp="1"/>
          </p:cNvSpPr>
          <p:nvPr>
            <p:ph idx="1"/>
          </p:nvPr>
        </p:nvSpPr>
        <p:spPr>
          <a:xfrm>
            <a:off x="304800" y="1447800"/>
            <a:ext cx="8229600" cy="4525963"/>
          </a:xfrm>
        </p:spPr>
        <p:txBody>
          <a:bodyPr>
            <a:normAutofit fontScale="92500" lnSpcReduction="10000"/>
          </a:bodyPr>
          <a:lstStyle/>
          <a:p>
            <a:pPr algn="ctr"/>
            <a:r>
              <a:rPr lang="en-US" dirty="0" smtClean="0"/>
              <a:t>Thunder storms</a:t>
            </a:r>
          </a:p>
          <a:p>
            <a:pPr algn="ctr"/>
            <a:r>
              <a:rPr lang="en-US" dirty="0" smtClean="0"/>
              <a:t>Warm moist air from Gulf of </a:t>
            </a:r>
            <a:r>
              <a:rPr lang="en-US" dirty="0"/>
              <a:t>M</a:t>
            </a:r>
            <a:r>
              <a:rPr lang="en-US" dirty="0" smtClean="0"/>
              <a:t>exico and cool dry air from Canada</a:t>
            </a:r>
          </a:p>
          <a:p>
            <a:pPr algn="ctr"/>
            <a:r>
              <a:rPr lang="en-US" dirty="0" smtClean="0"/>
              <a:t>Air masses meet crating  instability in the atmosphere</a:t>
            </a:r>
          </a:p>
          <a:p>
            <a:pPr algn="ctr"/>
            <a:endParaRPr lang="en-US" dirty="0"/>
          </a:p>
          <a:p>
            <a:pPr algn="ctr"/>
            <a:endParaRPr lang="en-US" dirty="0" smtClean="0"/>
          </a:p>
          <a:p>
            <a:pPr marL="0" indent="0">
              <a:buNone/>
            </a:pPr>
            <a:r>
              <a:rPr lang="en-US" sz="1900" dirty="0" smtClean="0"/>
              <a:t>Weather Wiz Kids, http:/www.weatherwizkids.com/weather-tornado.html,©2010, </a:t>
            </a:r>
            <a:r>
              <a:rPr lang="en-US" sz="1900" dirty="0" smtClean="0"/>
              <a:t>Crystal</a:t>
            </a:r>
          </a:p>
          <a:p>
            <a:pPr marL="0" indent="0">
              <a:buNone/>
            </a:pPr>
            <a:r>
              <a:rPr lang="en-US" sz="1900" dirty="0"/>
              <a:t>Summertime, and the twisters are missing‘, </a:t>
            </a:r>
            <a:r>
              <a:rPr lang="en-US" sz="1900" dirty="0">
                <a:hlinkClick r:id="rId2"/>
              </a:rPr>
              <a:t>https://</a:t>
            </a:r>
            <a:r>
              <a:rPr lang="en-US" sz="1900" dirty="0" smtClean="0">
                <a:hlinkClick r:id="rId2"/>
              </a:rPr>
              <a:t>www2.ucar.edu/atmosnews/opinion/7547/summertime-and-twisters-are-missin</a:t>
            </a:r>
            <a:r>
              <a:rPr lang="en-US" sz="1900" dirty="0" smtClean="0"/>
              <a:t>, ©2013, UCAR</a:t>
            </a:r>
            <a:endParaRPr lang="en-US" sz="1900" dirty="0"/>
          </a:p>
          <a:p>
            <a:pPr marL="0" indent="0">
              <a:buNone/>
            </a:pPr>
            <a:endParaRPr lang="en-US" sz="2400" dirty="0" smtClean="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81800" y="3276600"/>
            <a:ext cx="1686357" cy="1838325"/>
          </a:xfrm>
          <a:prstGeom prst="rect">
            <a:avLst/>
          </a:prstGeom>
        </p:spPr>
      </p:pic>
    </p:spTree>
    <p:extLst>
      <p:ext uri="{BB962C8B-B14F-4D97-AF65-F5344CB8AC3E}">
        <p14:creationId xmlns:p14="http://schemas.microsoft.com/office/powerpoint/2010/main" val="22471429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Long Do Tornadoes Typically Last</a:t>
            </a:r>
            <a:endParaRPr lang="en-US" dirty="0"/>
          </a:p>
        </p:txBody>
      </p:sp>
      <p:sp>
        <p:nvSpPr>
          <p:cNvPr id="3" name="Content Placeholder 2"/>
          <p:cNvSpPr>
            <a:spLocks noGrp="1"/>
          </p:cNvSpPr>
          <p:nvPr>
            <p:ph idx="1"/>
          </p:nvPr>
        </p:nvSpPr>
        <p:spPr>
          <a:xfrm>
            <a:off x="381000" y="1600200"/>
            <a:ext cx="7543800" cy="5029200"/>
          </a:xfrm>
        </p:spPr>
        <p:txBody>
          <a:bodyPr>
            <a:normAutofit lnSpcReduction="10000"/>
          </a:bodyPr>
          <a:lstStyle/>
          <a:p>
            <a:pPr algn="ctr"/>
            <a:r>
              <a:rPr lang="en-US" dirty="0" smtClean="0"/>
              <a:t>Last from several seconds to  more than an hour</a:t>
            </a:r>
          </a:p>
          <a:p>
            <a:pPr algn="ctr"/>
            <a:r>
              <a:rPr lang="en-US" dirty="0" smtClean="0"/>
              <a:t>Most don't exceed 10 min. </a:t>
            </a:r>
          </a:p>
          <a:p>
            <a:pPr algn="ctr"/>
            <a:endParaRPr lang="en-US" dirty="0"/>
          </a:p>
          <a:p>
            <a:pPr algn="ctr"/>
            <a:endParaRPr lang="en-US" dirty="0" smtClean="0"/>
          </a:p>
          <a:p>
            <a:pPr algn="ctr"/>
            <a:endParaRPr lang="en-US" dirty="0"/>
          </a:p>
          <a:p>
            <a:pPr algn="ctr"/>
            <a:endParaRPr lang="en-US" dirty="0" smtClean="0"/>
          </a:p>
          <a:p>
            <a:pPr marL="0" indent="0">
              <a:buNone/>
            </a:pPr>
            <a:r>
              <a:rPr lang="en-US" sz="1900" dirty="0" smtClean="0"/>
              <a:t>About Tornadoes, http:/www.wonderground.com/recorces/education/tornadoFAQ.asp, © 2013, Weather Underground </a:t>
            </a:r>
          </a:p>
          <a:p>
            <a:pPr marL="0" indent="0">
              <a:buNone/>
            </a:pPr>
            <a:r>
              <a:rPr lang="en-US" sz="1900" dirty="0" smtClean="0"/>
              <a:t>Tornado factshttp</a:t>
            </a:r>
            <a:r>
              <a:rPr lang="en-US" sz="1900" dirty="0"/>
              <a:t>://tornado-facts.com/interesting-tornado-facts</a:t>
            </a:r>
            <a:r>
              <a:rPr lang="en-US" sz="1900" dirty="0" smtClean="0"/>
              <a:t>/, © 2013</a:t>
            </a:r>
            <a:endParaRPr lang="en-US" sz="1900"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90800" y="3034145"/>
            <a:ext cx="4193598" cy="1918648"/>
          </a:xfrm>
          <a:prstGeom prst="rect">
            <a:avLst/>
          </a:prstGeom>
        </p:spPr>
      </p:pic>
    </p:spTree>
    <p:extLst>
      <p:ext uri="{BB962C8B-B14F-4D97-AF65-F5344CB8AC3E}">
        <p14:creationId xmlns:p14="http://schemas.microsoft.com/office/powerpoint/2010/main" val="260960769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When do Tornadoes happen?</a:t>
            </a:r>
            <a:endParaRPr lang="en-US" dirty="0"/>
          </a:p>
        </p:txBody>
      </p:sp>
      <p:sp>
        <p:nvSpPr>
          <p:cNvPr id="3" name="Content Placeholder 2"/>
          <p:cNvSpPr>
            <a:spLocks noGrp="1"/>
          </p:cNvSpPr>
          <p:nvPr>
            <p:ph idx="1"/>
          </p:nvPr>
        </p:nvSpPr>
        <p:spPr/>
        <p:txBody>
          <a:bodyPr>
            <a:normAutofit fontScale="92500" lnSpcReduction="20000"/>
          </a:bodyPr>
          <a:lstStyle/>
          <a:p>
            <a:pPr algn="ctr"/>
            <a:r>
              <a:rPr lang="en-US" dirty="0" smtClean="0"/>
              <a:t>Have occurred in every month</a:t>
            </a:r>
          </a:p>
          <a:p>
            <a:pPr algn="ctr"/>
            <a:r>
              <a:rPr lang="en-US" dirty="0" smtClean="0"/>
              <a:t>At all times day or night</a:t>
            </a:r>
          </a:p>
          <a:p>
            <a:pPr algn="ctr"/>
            <a:r>
              <a:rPr lang="en-US" dirty="0" smtClean="0"/>
              <a:t>Typically on an unseasonably warm and sultry spring afternoon </a:t>
            </a:r>
          </a:p>
          <a:p>
            <a:pPr algn="ctr"/>
            <a:r>
              <a:rPr lang="en-US" dirty="0" smtClean="0"/>
              <a:t>Between 3 p.m. and 9 p.m.</a:t>
            </a:r>
          </a:p>
          <a:p>
            <a:endParaRPr lang="en-US" dirty="0" smtClean="0"/>
          </a:p>
          <a:p>
            <a:endParaRPr lang="en-US" dirty="0"/>
          </a:p>
          <a:p>
            <a:pPr marL="0" indent="0">
              <a:buNone/>
            </a:pPr>
            <a:r>
              <a:rPr lang="en-US" sz="1900" dirty="0" smtClean="0"/>
              <a:t>About Tornadoes, http:/www.wonderground.com/recorces/edcuation/tornadoFAQ.asp, © 2013, Weather </a:t>
            </a:r>
            <a:r>
              <a:rPr lang="en-US" sz="1900" dirty="0" smtClean="0"/>
              <a:t>Underground</a:t>
            </a:r>
          </a:p>
          <a:p>
            <a:pPr marL="0" indent="0">
              <a:buNone/>
            </a:pPr>
            <a:r>
              <a:rPr lang="en-US" sz="1900" dirty="0"/>
              <a:t>Severe weather and tornadoes, http://climate.umn.edu/doc/journal/tornadoes080711.htm, © 2010</a:t>
            </a:r>
          </a:p>
          <a:p>
            <a:pPr marL="0" indent="0">
              <a:buNone/>
            </a:pPr>
            <a:endParaRPr lang="en-US" sz="1900" dirty="0"/>
          </a:p>
          <a:p>
            <a:pPr algn="ctr"/>
            <a:endParaRPr lang="en-US" sz="1900" dirty="0" smtClean="0"/>
          </a:p>
          <a:p>
            <a:pPr algn="ctr"/>
            <a:endParaRPr lang="en-US" sz="19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588090" y="2895600"/>
            <a:ext cx="2161382" cy="167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58730378"/>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04800"/>
            <a:ext cx="8229600" cy="1143000"/>
          </a:xfrm>
        </p:spPr>
        <p:txBody>
          <a:bodyPr>
            <a:normAutofit fontScale="90000"/>
          </a:bodyPr>
          <a:lstStyle/>
          <a:p>
            <a:r>
              <a:rPr lang="en-US" dirty="0" smtClean="0"/>
              <a:t>What Kind Of Damage Can Tornadoes do?</a:t>
            </a:r>
            <a:endParaRPr lang="en-US" dirty="0"/>
          </a:p>
        </p:txBody>
      </p:sp>
      <p:sp>
        <p:nvSpPr>
          <p:cNvPr id="5" name="Content Placeholder 4"/>
          <p:cNvSpPr>
            <a:spLocks noGrp="1"/>
          </p:cNvSpPr>
          <p:nvPr>
            <p:ph idx="1"/>
          </p:nvPr>
        </p:nvSpPr>
        <p:spPr/>
        <p:txBody>
          <a:bodyPr>
            <a:normAutofit fontScale="25000" lnSpcReduction="20000"/>
          </a:bodyPr>
          <a:lstStyle/>
          <a:p>
            <a:pPr algn="ctr"/>
            <a:r>
              <a:rPr lang="en-US" sz="9600" dirty="0" smtClean="0"/>
              <a:t>May 22, 2011, Joplin MO, $2,800,000,000 </a:t>
            </a:r>
          </a:p>
          <a:p>
            <a:pPr algn="ctr"/>
            <a:endParaRPr lang="en-US" sz="9600" dirty="0" smtClean="0"/>
          </a:p>
          <a:p>
            <a:pPr algn="ctr"/>
            <a:r>
              <a:rPr lang="en-US" sz="9600" dirty="0" smtClean="0"/>
              <a:t>Almost half of all tornadoes fall into the F1 or "moderate damage" category. These tornadoes reach speeds of 73-112 m.p.h. and can overturn automobiles and mobile homes, rip off the roofs of houses, and uproot trees. Only about 1 percent of tornadoes are classified as F5, causing "incredible damage." With wind speeds in excess of 261 m.p.h., these tornadoes are capable of lifting houses off their foundations and hurling them considerable distance</a:t>
            </a:r>
          </a:p>
          <a:p>
            <a:pPr algn="ctr"/>
            <a:endParaRPr lang="en-US" sz="9600" dirty="0"/>
          </a:p>
          <a:p>
            <a:pPr algn="ctr"/>
            <a:endParaRPr lang="en-US" dirty="0" smtClean="0"/>
          </a:p>
          <a:p>
            <a:pPr algn="ctr"/>
            <a:endParaRPr lang="en-US" dirty="0"/>
          </a:p>
          <a:p>
            <a:pPr algn="ctr"/>
            <a:endParaRPr lang="en-US" dirty="0" smtClean="0"/>
          </a:p>
          <a:p>
            <a:pPr marL="0" indent="0">
              <a:buNone/>
            </a:pPr>
            <a:r>
              <a:rPr lang="en-US" sz="7400" dirty="0" smtClean="0"/>
              <a:t>The 10 Costliest U.S. Tornadoes since 1950..in 2011 Dollars</a:t>
            </a:r>
          </a:p>
          <a:p>
            <a:pPr marL="0" indent="0">
              <a:buNone/>
            </a:pPr>
            <a:r>
              <a:rPr lang="en-US" sz="7400" dirty="0" smtClean="0">
                <a:hlinkClick r:id="rId2"/>
              </a:rPr>
              <a:t>http://www.spc.noaa.gov/faq/tornado/damage$.htm</a:t>
            </a:r>
            <a:r>
              <a:rPr lang="en-US" sz="7400" dirty="0" smtClean="0"/>
              <a:t>, © 2013</a:t>
            </a:r>
          </a:p>
        </p:txBody>
      </p:sp>
    </p:spTree>
    <p:extLst>
      <p:ext uri="{BB962C8B-B14F-4D97-AF65-F5344CB8AC3E}">
        <p14:creationId xmlns:p14="http://schemas.microsoft.com/office/powerpoint/2010/main" val="385320826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Interesting Facts</a:t>
            </a:r>
            <a:endParaRPr lang="en-US" dirty="0"/>
          </a:p>
        </p:txBody>
      </p:sp>
      <p:sp>
        <p:nvSpPr>
          <p:cNvPr id="3" name="Content Placeholder 2"/>
          <p:cNvSpPr>
            <a:spLocks noGrp="1"/>
          </p:cNvSpPr>
          <p:nvPr>
            <p:ph idx="1"/>
          </p:nvPr>
        </p:nvSpPr>
        <p:spPr>
          <a:xfrm>
            <a:off x="533400" y="1446650"/>
            <a:ext cx="7467600" cy="4525963"/>
          </a:xfrm>
        </p:spPr>
        <p:txBody>
          <a:bodyPr>
            <a:normAutofit lnSpcReduction="10000"/>
          </a:bodyPr>
          <a:lstStyle/>
          <a:p>
            <a:pPr algn="ctr"/>
            <a:r>
              <a:rPr lang="en-US" sz="2200" dirty="0" smtClean="0"/>
              <a:t>The deadliest tornado out break in U.S. history occurred on march 18. 1,925 people killed, 2,027 injured in Missouri, Illinois, and Indian</a:t>
            </a:r>
          </a:p>
          <a:p>
            <a:pPr algn="ctr"/>
            <a:endParaRPr lang="en-US" dirty="0"/>
          </a:p>
          <a:p>
            <a:pPr algn="ctr"/>
            <a:endParaRPr lang="en-US" dirty="0" smtClean="0"/>
          </a:p>
          <a:p>
            <a:pPr marL="0" indent="0" algn="ctr">
              <a:buNone/>
            </a:pPr>
            <a:endParaRPr lang="en-US" dirty="0"/>
          </a:p>
          <a:p>
            <a:pPr marL="749808" lvl="2" indent="0" algn="ctr">
              <a:buNone/>
            </a:pPr>
            <a:endParaRPr lang="en-US" dirty="0"/>
          </a:p>
          <a:p>
            <a:pPr marL="749808" lvl="2" indent="0" algn="ctr">
              <a:buNone/>
            </a:pPr>
            <a:endParaRPr lang="en-US" sz="1900" dirty="0" smtClean="0"/>
          </a:p>
          <a:p>
            <a:pPr marL="749808" lvl="2" indent="0" algn="ctr">
              <a:buNone/>
            </a:pPr>
            <a:r>
              <a:rPr lang="en-US" sz="1900" dirty="0" smtClean="0"/>
              <a:t>Torna</a:t>
            </a:r>
            <a:r>
              <a:rPr lang="en-US" sz="1600" dirty="0" smtClean="0"/>
              <a:t>do </a:t>
            </a:r>
            <a:r>
              <a:rPr lang="en-US" sz="1600" dirty="0" smtClean="0"/>
              <a:t>Facts, http://tornado-facts.com/interesting-tornado-facts/, © </a:t>
            </a:r>
            <a:r>
              <a:rPr lang="en-US" sz="1600" dirty="0" smtClean="0"/>
              <a:t>2013</a:t>
            </a:r>
          </a:p>
          <a:p>
            <a:pPr lvl="2" algn="ctr"/>
            <a:r>
              <a:rPr lang="en-US" sz="1600" dirty="0" smtClean="0"/>
              <a:t>Why franklin </a:t>
            </a:r>
            <a:r>
              <a:rPr lang="en-US" sz="1600" dirty="0" err="1" smtClean="0"/>
              <a:t>facts,http</a:t>
            </a:r>
            <a:r>
              <a:rPr lang="en-US" sz="1600" dirty="0"/>
              <a:t>://</a:t>
            </a:r>
            <a:r>
              <a:rPr lang="en-US" sz="1600" dirty="0" smtClean="0"/>
              <a:t>www.whyy.org/tv12/franklinfacts/may3101ff.html, ©2013</a:t>
            </a:r>
            <a:endParaRPr lang="en-US" sz="1600"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flipV="1">
            <a:off x="7775338" y="4243142"/>
            <a:ext cx="55838" cy="45719"/>
          </a:xfrm>
          <a:prstGeom prst="rect">
            <a:avLst/>
          </a:prstGeom>
        </p:spPr>
      </p:pic>
      <p:pic>
        <p:nvPicPr>
          <p:cNvPr id="5" name="Picture 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460104" y="3994894"/>
            <a:ext cx="99868" cy="45719"/>
          </a:xfrm>
          <a:prstGeom prst="rect">
            <a:avLst/>
          </a:prstGeom>
        </p:spPr>
      </p:pic>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flipH="1" flipV="1">
            <a:off x="6732588" y="4419599"/>
            <a:ext cx="99754" cy="4571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flipV="1">
            <a:off x="7591033" y="4086333"/>
            <a:ext cx="99868" cy="45719"/>
          </a:xfrm>
          <a:prstGeom prst="rect">
            <a:avLst/>
          </a:prstGeom>
        </p:spPr>
      </p:pic>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886200" y="2514600"/>
            <a:ext cx="4827588" cy="2209800"/>
          </a:xfrm>
          <a:prstGeom prst="rect">
            <a:avLst/>
          </a:prstGeom>
        </p:spPr>
      </p:pic>
    </p:spTree>
    <p:extLst>
      <p:ext uri="{BB962C8B-B14F-4D97-AF65-F5344CB8AC3E}">
        <p14:creationId xmlns:p14="http://schemas.microsoft.com/office/powerpoint/2010/main" val="134410219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theme/theme1.xml><?xml version="1.0" encoding="utf-8"?>
<a:theme xmlns:a="http://schemas.openxmlformats.org/drawingml/2006/main" name="Technic">
  <a:themeElements>
    <a:clrScheme name="Technic">
      <a:dk1>
        <a:sysClr val="windowText" lastClr="000000"/>
      </a:dk1>
      <a:lt1>
        <a:sysClr val="window" lastClr="FFFFFF"/>
      </a:lt1>
      <a:dk2>
        <a:srgbClr val="3B3B3B"/>
      </a:dk2>
      <a:lt2>
        <a:srgbClr val="D4D2D0"/>
      </a:lt2>
      <a:accent1>
        <a:srgbClr val="6EA0B0"/>
      </a:accent1>
      <a:accent2>
        <a:srgbClr val="CCAF0A"/>
      </a:accent2>
      <a:accent3>
        <a:srgbClr val="8D89A4"/>
      </a:accent3>
      <a:accent4>
        <a:srgbClr val="748560"/>
      </a:accent4>
      <a:accent5>
        <a:srgbClr val="9E9273"/>
      </a:accent5>
      <a:accent6>
        <a:srgbClr val="7E848D"/>
      </a:accent6>
      <a:hlink>
        <a:srgbClr val="00C8C3"/>
      </a:hlink>
      <a:folHlink>
        <a:srgbClr val="A116E0"/>
      </a:folHlink>
    </a:clrScheme>
    <a:fontScheme name="Technic">
      <a:majorFont>
        <a:latin typeface="Franklin Gothic Book"/>
        <a:ea typeface=""/>
        <a:cs typeface=""/>
        <a:font script="Jpan" typeface="ＭＳ Ｐゴシック"/>
        <a:font script="Hang" typeface="HY견고딕"/>
        <a:font script="Hans" typeface="宋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HGｺﾞｼｯｸM"/>
        <a:font script="Hang" typeface="HY중고딕"/>
        <a:font script="Hans" typeface="黑体"/>
        <a:font script="Hant" typeface="微軟正黑體"/>
        <a:font script="Arab" typeface="Tahoma"/>
        <a:font script="Hebr" typeface="Levenim MT"/>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chnic">
      <a:fillStyleLst>
        <a:solidFill>
          <a:schemeClr val="phClr"/>
        </a:solidFill>
        <a:gradFill rotWithShape="1">
          <a:gsLst>
            <a:gs pos="0">
              <a:schemeClr val="phClr">
                <a:tint val="1000"/>
              </a:schemeClr>
            </a:gs>
            <a:gs pos="68000">
              <a:schemeClr val="phClr">
                <a:tint val="77000"/>
              </a:schemeClr>
            </a:gs>
            <a:gs pos="81000">
              <a:schemeClr val="phClr">
                <a:tint val="79000"/>
              </a:schemeClr>
            </a:gs>
            <a:gs pos="86000">
              <a:schemeClr val="phClr">
                <a:tint val="73000"/>
              </a:schemeClr>
            </a:gs>
            <a:gs pos="100000">
              <a:schemeClr val="phClr">
                <a:tint val="35000"/>
              </a:schemeClr>
            </a:gs>
          </a:gsLst>
          <a:lin ang="5400000" scaled="1"/>
        </a:gradFill>
        <a:gradFill rotWithShape="1">
          <a:gsLst>
            <a:gs pos="0">
              <a:schemeClr val="phClr">
                <a:tint val="73000"/>
                <a:satMod val="150000"/>
              </a:schemeClr>
            </a:gs>
            <a:gs pos="25000">
              <a:schemeClr val="phClr">
                <a:tint val="96000"/>
                <a:shade val="80000"/>
                <a:satMod val="105000"/>
              </a:schemeClr>
            </a:gs>
            <a:gs pos="38000">
              <a:schemeClr val="phClr">
                <a:tint val="96000"/>
                <a:shade val="59000"/>
                <a:satMod val="120000"/>
              </a:schemeClr>
            </a:gs>
            <a:gs pos="55000">
              <a:schemeClr val="phClr">
                <a:shade val="57000"/>
                <a:satMod val="120000"/>
              </a:schemeClr>
            </a:gs>
            <a:gs pos="80000">
              <a:schemeClr val="phClr">
                <a:shade val="56000"/>
                <a:satMod val="145000"/>
              </a:schemeClr>
            </a:gs>
            <a:gs pos="88000">
              <a:schemeClr val="phClr">
                <a:shade val="63000"/>
                <a:satMod val="160000"/>
              </a:schemeClr>
            </a:gs>
            <a:gs pos="100000">
              <a:schemeClr val="phClr">
                <a:tint val="99555"/>
                <a:satMod val="155000"/>
              </a:schemeClr>
            </a:gs>
          </a:gsLst>
          <a:lin ang="5400000" scaled="1"/>
        </a:gradFill>
      </a:fillStyleLst>
      <a:lnStyleLst>
        <a:ln w="9525" cap="flat" cmpd="sng" algn="ctr">
          <a:solidFill>
            <a:schemeClr val="phClr">
              <a:shade val="60000"/>
              <a:satMod val="300000"/>
            </a:schemeClr>
          </a:solidFill>
          <a:prstDash val="solid"/>
        </a:ln>
        <a:ln w="19050" cap="flat" cmpd="sng" algn="ctr">
          <a:solidFill>
            <a:schemeClr val="phClr"/>
          </a:solidFill>
          <a:prstDash val="solid"/>
        </a:ln>
        <a:ln w="19050" cap="flat" cmpd="sng" algn="ctr">
          <a:solidFill>
            <a:schemeClr val="phClr"/>
          </a:solidFill>
          <a:prstDash val="solid"/>
        </a:ln>
      </a:lnStyleLst>
      <a:effectStyleLst>
        <a:effectStyle>
          <a:effectLst>
            <a:glow rad="63500">
              <a:schemeClr val="phClr">
                <a:tint val="30000"/>
                <a:shade val="95000"/>
                <a:satMod val="300000"/>
                <a:alpha val="50000"/>
              </a:schemeClr>
            </a:glow>
          </a:effectLst>
        </a:effectStyle>
        <a:effectStyle>
          <a:effectLst>
            <a:glow rad="70000">
              <a:schemeClr val="phClr">
                <a:tint val="30000"/>
                <a:shade val="95000"/>
                <a:satMod val="300000"/>
                <a:alpha val="50000"/>
              </a:schemeClr>
            </a:glow>
          </a:effectLst>
        </a:effectStyle>
        <a:effectStyle>
          <a:effectLst>
            <a:glow rad="76200">
              <a:schemeClr val="phClr">
                <a:tint val="30000"/>
                <a:shade val="95000"/>
                <a:satMod val="300000"/>
                <a:alpha val="50000"/>
              </a:schemeClr>
            </a:glow>
          </a:effectLst>
          <a:scene3d>
            <a:camera prst="orthographicFront" fov="0">
              <a:rot lat="0" lon="0" rev="0"/>
            </a:camera>
            <a:lightRig rig="harsh" dir="t">
              <a:rot lat="6000000" lon="6000000" rev="0"/>
            </a:lightRig>
          </a:scene3d>
          <a:sp3d contourW="10000" prstMaterial="metal">
            <a:bevelT w="20000" h="9000" prst="softRound"/>
            <a:contourClr>
              <a:schemeClr val="phClr">
                <a:shade val="30000"/>
                <a:satMod val="200000"/>
              </a:schemeClr>
            </a:contourClr>
          </a:sp3d>
        </a:effectStyle>
      </a:effectStyleLst>
      <a:bgFillStyleLst>
        <a:solidFill>
          <a:schemeClr val="phClr"/>
        </a:solidFill>
        <a:gradFill rotWithShape="1">
          <a:gsLst>
            <a:gs pos="0">
              <a:schemeClr val="phClr">
                <a:shade val="40000"/>
                <a:satMod val="150000"/>
              </a:schemeClr>
            </a:gs>
            <a:gs pos="30000">
              <a:schemeClr val="phClr">
                <a:shade val="60000"/>
                <a:satMod val="150000"/>
              </a:schemeClr>
            </a:gs>
            <a:gs pos="100000">
              <a:schemeClr val="phClr">
                <a:tint val="83000"/>
                <a:satMod val="200000"/>
              </a:schemeClr>
            </a:gs>
          </a:gsLst>
          <a:lin ang="13000000" scaled="0"/>
        </a:gradFill>
        <a:gradFill rotWithShape="1">
          <a:gsLst>
            <a:gs pos="0">
              <a:schemeClr val="phClr">
                <a:tint val="78000"/>
                <a:satMod val="220000"/>
              </a:schemeClr>
            </a:gs>
            <a:gs pos="100000">
              <a:schemeClr val="phClr">
                <a:shade val="35000"/>
                <a:satMod val="155000"/>
              </a:schemeClr>
            </a:gs>
          </a:gsLst>
          <a:path path="circle">
            <a:fillToRect l="60000" t="50000" r="4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Technic</Template>
  <TotalTime>127</TotalTime>
  <Words>373</Words>
  <Application>Microsoft Office PowerPoint</Application>
  <PresentationFormat>On-screen Show (4:3)</PresentationFormat>
  <Paragraphs>60</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Technic</vt:lpstr>
      <vt:lpstr>Tornadoes: a violent vortex</vt:lpstr>
      <vt:lpstr>What Are Tornadoes?</vt:lpstr>
      <vt:lpstr>What Conditions Cause Tornadoes?</vt:lpstr>
      <vt:lpstr>How Long Do Tornadoes Typically Last</vt:lpstr>
      <vt:lpstr>When do Tornadoes happen?</vt:lpstr>
      <vt:lpstr>What Kind Of Damage Can Tornadoes do?</vt:lpstr>
      <vt:lpstr>Interesting Facts</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Haywood County Schools</dc:creator>
  <cp:lastModifiedBy>Megan Blevins</cp:lastModifiedBy>
  <cp:revision>14</cp:revision>
  <dcterms:created xsi:type="dcterms:W3CDTF">2013-05-02T14:51:42Z</dcterms:created>
  <dcterms:modified xsi:type="dcterms:W3CDTF">2013-05-03T15:25:57Z</dcterms:modified>
</cp:coreProperties>
</file>